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7" r:id="rId3"/>
    <p:sldId id="273" r:id="rId4"/>
    <p:sldId id="275" r:id="rId5"/>
    <p:sldId id="268" r:id="rId6"/>
    <p:sldId id="277" r:id="rId7"/>
    <p:sldId id="259" r:id="rId8"/>
    <p:sldId id="270" r:id="rId9"/>
    <p:sldId id="274" r:id="rId10"/>
    <p:sldId id="283" r:id="rId11"/>
    <p:sldId id="278" r:id="rId12"/>
    <p:sldId id="260" r:id="rId13"/>
    <p:sldId id="281" r:id="rId14"/>
    <p:sldId id="282" r:id="rId15"/>
    <p:sldId id="271" r:id="rId16"/>
    <p:sldId id="280" r:id="rId17"/>
    <p:sldId id="262" r:id="rId18"/>
    <p:sldId id="284" r:id="rId19"/>
    <p:sldId id="28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087"/>
    <p:restoredTop sz="91680"/>
  </p:normalViewPr>
  <p:slideViewPr>
    <p:cSldViewPr snapToGrid="0">
      <p:cViewPr>
        <p:scale>
          <a:sx n="61" d="100"/>
          <a:sy n="61" d="100"/>
        </p:scale>
        <p:origin x="2944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46C3E-478B-4B1C-BAC5-89776718C003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EC8BE63-6D64-4B21-A623-DC78244DE16D}">
      <dgm:prSet/>
      <dgm:spPr/>
      <dgm:t>
        <a:bodyPr/>
        <a:lstStyle/>
        <a:p>
          <a:r>
            <a:rPr lang="en-US" dirty="0"/>
            <a:t>Worked for a local non-profit</a:t>
          </a:r>
        </a:p>
      </dgm:t>
    </dgm:pt>
    <dgm:pt modelId="{036B2A79-6FE1-497E-874B-712026A4A12E}" type="parTrans" cxnId="{2B2C2700-99B8-4A7E-AC87-44C802602AFD}">
      <dgm:prSet/>
      <dgm:spPr/>
      <dgm:t>
        <a:bodyPr/>
        <a:lstStyle/>
        <a:p>
          <a:endParaRPr lang="en-US"/>
        </a:p>
      </dgm:t>
    </dgm:pt>
    <dgm:pt modelId="{7DCBFFCE-BA47-4A07-B00E-7E511612273C}" type="sibTrans" cxnId="{2B2C2700-99B8-4A7E-AC87-44C802602AFD}">
      <dgm:prSet/>
      <dgm:spPr/>
      <dgm:t>
        <a:bodyPr/>
        <a:lstStyle/>
        <a:p>
          <a:endParaRPr lang="en-US"/>
        </a:p>
      </dgm:t>
    </dgm:pt>
    <dgm:pt modelId="{164EA2C7-1369-4A34-9957-6782D2694EA3}">
      <dgm:prSet/>
      <dgm:spPr/>
      <dgm:t>
        <a:bodyPr/>
        <a:lstStyle/>
        <a:p>
          <a:r>
            <a:rPr lang="en-US" dirty="0"/>
            <a:t>Built projection models and forecasted future donors and revenue</a:t>
          </a:r>
        </a:p>
      </dgm:t>
    </dgm:pt>
    <dgm:pt modelId="{C5F40802-7BFF-4210-966D-3FE809F0191C}" type="parTrans" cxnId="{5C2BCDD5-EF46-4788-A4FA-A58E024CD024}">
      <dgm:prSet/>
      <dgm:spPr/>
      <dgm:t>
        <a:bodyPr/>
        <a:lstStyle/>
        <a:p>
          <a:endParaRPr lang="en-US"/>
        </a:p>
      </dgm:t>
    </dgm:pt>
    <dgm:pt modelId="{5B14B190-1D65-4B71-A83F-EF8DA9E58B23}" type="sibTrans" cxnId="{5C2BCDD5-EF46-4788-A4FA-A58E024CD024}">
      <dgm:prSet/>
      <dgm:spPr/>
      <dgm:t>
        <a:bodyPr/>
        <a:lstStyle/>
        <a:p>
          <a:endParaRPr lang="en-US"/>
        </a:p>
      </dgm:t>
    </dgm:pt>
    <dgm:pt modelId="{B9248ECE-E55B-184B-A72D-80498916C2B8}" type="pres">
      <dgm:prSet presAssocID="{01A46C3E-478B-4B1C-BAC5-89776718C003}" presName="outerComposite" presStyleCnt="0">
        <dgm:presLayoutVars>
          <dgm:chMax val="5"/>
          <dgm:dir/>
          <dgm:resizeHandles val="exact"/>
        </dgm:presLayoutVars>
      </dgm:prSet>
      <dgm:spPr/>
    </dgm:pt>
    <dgm:pt modelId="{5987CAA2-7E3B-FC4C-A9BB-71DC04ECFA95}" type="pres">
      <dgm:prSet presAssocID="{01A46C3E-478B-4B1C-BAC5-89776718C003}" presName="dummyMaxCanvas" presStyleCnt="0">
        <dgm:presLayoutVars/>
      </dgm:prSet>
      <dgm:spPr/>
    </dgm:pt>
    <dgm:pt modelId="{953BA745-24D8-F844-9643-CCD6680BDEE7}" type="pres">
      <dgm:prSet presAssocID="{01A46C3E-478B-4B1C-BAC5-89776718C003}" presName="TwoNodes_1" presStyleLbl="node1" presStyleIdx="0" presStyleCnt="2">
        <dgm:presLayoutVars>
          <dgm:bulletEnabled val="1"/>
        </dgm:presLayoutVars>
      </dgm:prSet>
      <dgm:spPr/>
    </dgm:pt>
    <dgm:pt modelId="{C57FD966-5FD6-CA41-885F-8B7B7C8EC200}" type="pres">
      <dgm:prSet presAssocID="{01A46C3E-478B-4B1C-BAC5-89776718C003}" presName="TwoNodes_2" presStyleLbl="node1" presStyleIdx="1" presStyleCnt="2">
        <dgm:presLayoutVars>
          <dgm:bulletEnabled val="1"/>
        </dgm:presLayoutVars>
      </dgm:prSet>
      <dgm:spPr/>
    </dgm:pt>
    <dgm:pt modelId="{69010BE9-6B1D-4346-BA0C-688DC1CF99A1}" type="pres">
      <dgm:prSet presAssocID="{01A46C3E-478B-4B1C-BAC5-89776718C003}" presName="TwoConn_1-2" presStyleLbl="fgAccFollowNode1" presStyleIdx="0" presStyleCnt="1">
        <dgm:presLayoutVars>
          <dgm:bulletEnabled val="1"/>
        </dgm:presLayoutVars>
      </dgm:prSet>
      <dgm:spPr/>
    </dgm:pt>
    <dgm:pt modelId="{F18593CB-4FD9-B646-9FEC-B569D5B8B20D}" type="pres">
      <dgm:prSet presAssocID="{01A46C3E-478B-4B1C-BAC5-89776718C003}" presName="TwoNodes_1_text" presStyleLbl="node1" presStyleIdx="1" presStyleCnt="2">
        <dgm:presLayoutVars>
          <dgm:bulletEnabled val="1"/>
        </dgm:presLayoutVars>
      </dgm:prSet>
      <dgm:spPr/>
    </dgm:pt>
    <dgm:pt modelId="{1A939A25-BA7F-334D-A1A1-E88D74CB5D3E}" type="pres">
      <dgm:prSet presAssocID="{01A46C3E-478B-4B1C-BAC5-89776718C00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2B2C2700-99B8-4A7E-AC87-44C802602AFD}" srcId="{01A46C3E-478B-4B1C-BAC5-89776718C003}" destId="{0EC8BE63-6D64-4B21-A623-DC78244DE16D}" srcOrd="0" destOrd="0" parTransId="{036B2A79-6FE1-497E-874B-712026A4A12E}" sibTransId="{7DCBFFCE-BA47-4A07-B00E-7E511612273C}"/>
    <dgm:cxn modelId="{F8EE2A11-50D6-4646-8DC5-39288476EF17}" type="presOf" srcId="{164EA2C7-1369-4A34-9957-6782D2694EA3}" destId="{C57FD966-5FD6-CA41-885F-8B7B7C8EC200}" srcOrd="0" destOrd="0" presId="urn:microsoft.com/office/officeart/2005/8/layout/vProcess5"/>
    <dgm:cxn modelId="{C7EC0E3C-BE95-DA49-B2F2-E88039F10B3A}" type="presOf" srcId="{01A46C3E-478B-4B1C-BAC5-89776718C003}" destId="{B9248ECE-E55B-184B-A72D-80498916C2B8}" srcOrd="0" destOrd="0" presId="urn:microsoft.com/office/officeart/2005/8/layout/vProcess5"/>
    <dgm:cxn modelId="{A183595E-8B5B-DF45-BFF0-3E000808AD41}" type="presOf" srcId="{7DCBFFCE-BA47-4A07-B00E-7E511612273C}" destId="{69010BE9-6B1D-4346-BA0C-688DC1CF99A1}" srcOrd="0" destOrd="0" presId="urn:microsoft.com/office/officeart/2005/8/layout/vProcess5"/>
    <dgm:cxn modelId="{0203658A-6164-E447-A6B2-0A660E1142A0}" type="presOf" srcId="{0EC8BE63-6D64-4B21-A623-DC78244DE16D}" destId="{F18593CB-4FD9-B646-9FEC-B569D5B8B20D}" srcOrd="1" destOrd="0" presId="urn:microsoft.com/office/officeart/2005/8/layout/vProcess5"/>
    <dgm:cxn modelId="{75507B8E-A97F-7545-A195-F81EA6F7412B}" type="presOf" srcId="{164EA2C7-1369-4A34-9957-6782D2694EA3}" destId="{1A939A25-BA7F-334D-A1A1-E88D74CB5D3E}" srcOrd="1" destOrd="0" presId="urn:microsoft.com/office/officeart/2005/8/layout/vProcess5"/>
    <dgm:cxn modelId="{6D3087C8-060F-FF4C-B501-2831E14ACD9B}" type="presOf" srcId="{0EC8BE63-6D64-4B21-A623-DC78244DE16D}" destId="{953BA745-24D8-F844-9643-CCD6680BDEE7}" srcOrd="0" destOrd="0" presId="urn:microsoft.com/office/officeart/2005/8/layout/vProcess5"/>
    <dgm:cxn modelId="{5C2BCDD5-EF46-4788-A4FA-A58E024CD024}" srcId="{01A46C3E-478B-4B1C-BAC5-89776718C003}" destId="{164EA2C7-1369-4A34-9957-6782D2694EA3}" srcOrd="1" destOrd="0" parTransId="{C5F40802-7BFF-4210-966D-3FE809F0191C}" sibTransId="{5B14B190-1D65-4B71-A83F-EF8DA9E58B23}"/>
    <dgm:cxn modelId="{F1D85100-0122-4841-8CB5-AC3C6A44DB3A}" type="presParOf" srcId="{B9248ECE-E55B-184B-A72D-80498916C2B8}" destId="{5987CAA2-7E3B-FC4C-A9BB-71DC04ECFA95}" srcOrd="0" destOrd="0" presId="urn:microsoft.com/office/officeart/2005/8/layout/vProcess5"/>
    <dgm:cxn modelId="{CC70D76B-7EB2-8940-8373-C35AC6A33B6B}" type="presParOf" srcId="{B9248ECE-E55B-184B-A72D-80498916C2B8}" destId="{953BA745-24D8-F844-9643-CCD6680BDEE7}" srcOrd="1" destOrd="0" presId="urn:microsoft.com/office/officeart/2005/8/layout/vProcess5"/>
    <dgm:cxn modelId="{147C3BFA-1596-5541-9122-4DBCB9F45ECF}" type="presParOf" srcId="{B9248ECE-E55B-184B-A72D-80498916C2B8}" destId="{C57FD966-5FD6-CA41-885F-8B7B7C8EC200}" srcOrd="2" destOrd="0" presId="urn:microsoft.com/office/officeart/2005/8/layout/vProcess5"/>
    <dgm:cxn modelId="{DC5773D4-618E-2048-A849-837028AEEAF6}" type="presParOf" srcId="{B9248ECE-E55B-184B-A72D-80498916C2B8}" destId="{69010BE9-6B1D-4346-BA0C-688DC1CF99A1}" srcOrd="3" destOrd="0" presId="urn:microsoft.com/office/officeart/2005/8/layout/vProcess5"/>
    <dgm:cxn modelId="{280AAD47-BDF1-3047-A444-AC74A46636AE}" type="presParOf" srcId="{B9248ECE-E55B-184B-A72D-80498916C2B8}" destId="{F18593CB-4FD9-B646-9FEC-B569D5B8B20D}" srcOrd="4" destOrd="0" presId="urn:microsoft.com/office/officeart/2005/8/layout/vProcess5"/>
    <dgm:cxn modelId="{52C41074-D208-984E-BC87-9B2CF7345A21}" type="presParOf" srcId="{B9248ECE-E55B-184B-A72D-80498916C2B8}" destId="{1A939A25-BA7F-334D-A1A1-E88D74CB5D3E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8C4499-AEF0-451F-93D5-CC1DF81E5A11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F40355CD-5860-4A38-B2B6-0B6404256B9B}">
      <dgm:prSet/>
      <dgm:spPr/>
      <dgm:t>
        <a:bodyPr/>
        <a:lstStyle/>
        <a:p>
          <a:r>
            <a:rPr lang="en-US" dirty="0"/>
            <a:t>Three key differences from for-profits</a:t>
          </a:r>
        </a:p>
      </dgm:t>
    </dgm:pt>
    <dgm:pt modelId="{3FC720C7-69C3-4D13-BC6F-D7DA3300D88C}" type="parTrans" cxnId="{0BBF92BF-E031-4630-8B2C-49C7E85122AC}">
      <dgm:prSet/>
      <dgm:spPr/>
      <dgm:t>
        <a:bodyPr/>
        <a:lstStyle/>
        <a:p>
          <a:endParaRPr lang="en-US"/>
        </a:p>
      </dgm:t>
    </dgm:pt>
    <dgm:pt modelId="{7B5D1E82-ABF4-41D2-B720-AA11E924B1F3}" type="sibTrans" cxnId="{0BBF92BF-E031-4630-8B2C-49C7E85122AC}">
      <dgm:prSet/>
      <dgm:spPr/>
      <dgm:t>
        <a:bodyPr/>
        <a:lstStyle/>
        <a:p>
          <a:endParaRPr lang="en-US"/>
        </a:p>
      </dgm:t>
    </dgm:pt>
    <dgm:pt modelId="{A0F97835-01CE-474B-A7C0-7F3B7B6433E8}">
      <dgm:prSet/>
      <dgm:spPr/>
      <dgm:t>
        <a:bodyPr/>
        <a:lstStyle/>
        <a:p>
          <a:r>
            <a:rPr lang="en-US" dirty="0"/>
            <a:t>Goal is different – impact vs. sales</a:t>
          </a:r>
        </a:p>
      </dgm:t>
    </dgm:pt>
    <dgm:pt modelId="{BBB53EB5-1260-4CCA-BA3E-2EAC89FEA65D}" type="parTrans" cxnId="{700BD3D8-9795-4B89-AAF9-713651F6C57E}">
      <dgm:prSet/>
      <dgm:spPr/>
      <dgm:t>
        <a:bodyPr/>
        <a:lstStyle/>
        <a:p>
          <a:endParaRPr lang="en-US"/>
        </a:p>
      </dgm:t>
    </dgm:pt>
    <dgm:pt modelId="{EF70EAA3-2FB8-446A-8F0B-49F13DF75223}" type="sibTrans" cxnId="{700BD3D8-9795-4B89-AAF9-713651F6C57E}">
      <dgm:prSet/>
      <dgm:spPr/>
      <dgm:t>
        <a:bodyPr/>
        <a:lstStyle/>
        <a:p>
          <a:endParaRPr lang="en-US"/>
        </a:p>
      </dgm:t>
    </dgm:pt>
    <dgm:pt modelId="{4AB60C1D-839A-49D6-BA98-72141CBBF06E}">
      <dgm:prSet/>
      <dgm:spPr/>
      <dgm:t>
        <a:bodyPr/>
        <a:lstStyle/>
        <a:p>
          <a:r>
            <a:rPr lang="en-US" dirty="0"/>
            <a:t>Revenue Source is less predictable – generosity vs. product</a:t>
          </a:r>
        </a:p>
      </dgm:t>
    </dgm:pt>
    <dgm:pt modelId="{DB562A01-5B39-4B60-9AE2-2BBF285B417C}" type="sibTrans" cxnId="{2274F409-9C46-4284-8818-B4061D2F8BAB}">
      <dgm:prSet/>
      <dgm:spPr/>
      <dgm:t>
        <a:bodyPr/>
        <a:lstStyle/>
        <a:p>
          <a:endParaRPr lang="en-US"/>
        </a:p>
      </dgm:t>
    </dgm:pt>
    <dgm:pt modelId="{202C9D9B-D4AB-4558-A0BD-BC639AB7C588}" type="parTrans" cxnId="{2274F409-9C46-4284-8818-B4061D2F8BAB}">
      <dgm:prSet/>
      <dgm:spPr/>
      <dgm:t>
        <a:bodyPr/>
        <a:lstStyle/>
        <a:p>
          <a:endParaRPr lang="en-US"/>
        </a:p>
      </dgm:t>
    </dgm:pt>
    <dgm:pt modelId="{51B94904-8C3F-48CC-B38D-AE756907017F}">
      <dgm:prSet/>
      <dgm:spPr/>
      <dgm:t>
        <a:bodyPr/>
        <a:lstStyle/>
        <a:p>
          <a:r>
            <a:rPr lang="en-US" dirty="0"/>
            <a:t>Human behavior-driven: relational vs need</a:t>
          </a:r>
        </a:p>
      </dgm:t>
    </dgm:pt>
    <dgm:pt modelId="{CAFF1C87-BC8B-41C2-BEBC-AE5C67265D21}" type="sibTrans" cxnId="{18BBCA70-6AD5-4758-A0CC-DE1EE817F2DF}">
      <dgm:prSet/>
      <dgm:spPr/>
      <dgm:t>
        <a:bodyPr/>
        <a:lstStyle/>
        <a:p>
          <a:endParaRPr lang="en-US"/>
        </a:p>
      </dgm:t>
    </dgm:pt>
    <dgm:pt modelId="{1C8E34B5-C1A9-4F40-AAB4-A1967C56D2EC}" type="parTrans" cxnId="{18BBCA70-6AD5-4758-A0CC-DE1EE817F2DF}">
      <dgm:prSet/>
      <dgm:spPr/>
      <dgm:t>
        <a:bodyPr/>
        <a:lstStyle/>
        <a:p>
          <a:endParaRPr lang="en-US"/>
        </a:p>
      </dgm:t>
    </dgm:pt>
    <dgm:pt modelId="{B088171F-E372-B643-BE18-CD9A768F44D5}" type="pres">
      <dgm:prSet presAssocID="{EC8C4499-AEF0-451F-93D5-CC1DF81E5A11}" presName="linear" presStyleCnt="0">
        <dgm:presLayoutVars>
          <dgm:dir/>
          <dgm:animLvl val="lvl"/>
          <dgm:resizeHandles val="exact"/>
        </dgm:presLayoutVars>
      </dgm:prSet>
      <dgm:spPr/>
    </dgm:pt>
    <dgm:pt modelId="{422E0699-C375-F547-852A-929781DFBC1D}" type="pres">
      <dgm:prSet presAssocID="{F40355CD-5860-4A38-B2B6-0B6404256B9B}" presName="parentLin" presStyleCnt="0"/>
      <dgm:spPr/>
    </dgm:pt>
    <dgm:pt modelId="{0787805E-DBB9-DD43-8787-BC6883643C1F}" type="pres">
      <dgm:prSet presAssocID="{F40355CD-5860-4A38-B2B6-0B6404256B9B}" presName="parentLeftMargin" presStyleLbl="node1" presStyleIdx="0" presStyleCnt="1"/>
      <dgm:spPr/>
    </dgm:pt>
    <dgm:pt modelId="{B1179125-057C-F14F-942D-CF879C4659D9}" type="pres">
      <dgm:prSet presAssocID="{F40355CD-5860-4A38-B2B6-0B6404256B9B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BD6E82F-16F5-0D47-A379-681B47CD0A55}" type="pres">
      <dgm:prSet presAssocID="{F40355CD-5860-4A38-B2B6-0B6404256B9B}" presName="negativeSpace" presStyleCnt="0"/>
      <dgm:spPr/>
    </dgm:pt>
    <dgm:pt modelId="{28A711A1-22F5-F849-ADBF-31F0172C1FE6}" type="pres">
      <dgm:prSet presAssocID="{F40355CD-5860-4A38-B2B6-0B6404256B9B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2274F409-9C46-4284-8818-B4061D2F8BAB}" srcId="{F40355CD-5860-4A38-B2B6-0B6404256B9B}" destId="{4AB60C1D-839A-49D6-BA98-72141CBBF06E}" srcOrd="1" destOrd="0" parTransId="{202C9D9B-D4AB-4558-A0BD-BC639AB7C588}" sibTransId="{DB562A01-5B39-4B60-9AE2-2BBF285B417C}"/>
    <dgm:cxn modelId="{6DB9063C-454C-204E-AF48-6A0D7E7D6D55}" type="presOf" srcId="{F40355CD-5860-4A38-B2B6-0B6404256B9B}" destId="{0787805E-DBB9-DD43-8787-BC6883643C1F}" srcOrd="0" destOrd="0" presId="urn:microsoft.com/office/officeart/2005/8/layout/list1"/>
    <dgm:cxn modelId="{3C330451-AF40-FB45-8020-7DD2DADEF726}" type="presOf" srcId="{EC8C4499-AEF0-451F-93D5-CC1DF81E5A11}" destId="{B088171F-E372-B643-BE18-CD9A768F44D5}" srcOrd="0" destOrd="0" presId="urn:microsoft.com/office/officeart/2005/8/layout/list1"/>
    <dgm:cxn modelId="{C2F38551-2151-DD47-8809-859EEF6DB549}" type="presOf" srcId="{51B94904-8C3F-48CC-B38D-AE756907017F}" destId="{28A711A1-22F5-F849-ADBF-31F0172C1FE6}" srcOrd="0" destOrd="2" presId="urn:microsoft.com/office/officeart/2005/8/layout/list1"/>
    <dgm:cxn modelId="{18BBCA70-6AD5-4758-A0CC-DE1EE817F2DF}" srcId="{F40355CD-5860-4A38-B2B6-0B6404256B9B}" destId="{51B94904-8C3F-48CC-B38D-AE756907017F}" srcOrd="2" destOrd="0" parTransId="{1C8E34B5-C1A9-4F40-AAB4-A1967C56D2EC}" sibTransId="{CAFF1C87-BC8B-41C2-BEBC-AE5C67265D21}"/>
    <dgm:cxn modelId="{94229B86-8F1E-E44A-9A93-DFC6AF67E979}" type="presOf" srcId="{4AB60C1D-839A-49D6-BA98-72141CBBF06E}" destId="{28A711A1-22F5-F849-ADBF-31F0172C1FE6}" srcOrd="0" destOrd="1" presId="urn:microsoft.com/office/officeart/2005/8/layout/list1"/>
    <dgm:cxn modelId="{E3B1828F-7230-4648-9770-5936685AF437}" type="presOf" srcId="{F40355CD-5860-4A38-B2B6-0B6404256B9B}" destId="{B1179125-057C-F14F-942D-CF879C4659D9}" srcOrd="1" destOrd="0" presId="urn:microsoft.com/office/officeart/2005/8/layout/list1"/>
    <dgm:cxn modelId="{76D8FBAC-6AB1-E94E-AD61-52E0B0728CA3}" type="presOf" srcId="{A0F97835-01CE-474B-A7C0-7F3B7B6433E8}" destId="{28A711A1-22F5-F849-ADBF-31F0172C1FE6}" srcOrd="0" destOrd="0" presId="urn:microsoft.com/office/officeart/2005/8/layout/list1"/>
    <dgm:cxn modelId="{0BBF92BF-E031-4630-8B2C-49C7E85122AC}" srcId="{EC8C4499-AEF0-451F-93D5-CC1DF81E5A11}" destId="{F40355CD-5860-4A38-B2B6-0B6404256B9B}" srcOrd="0" destOrd="0" parTransId="{3FC720C7-69C3-4D13-BC6F-D7DA3300D88C}" sibTransId="{7B5D1E82-ABF4-41D2-B720-AA11E924B1F3}"/>
    <dgm:cxn modelId="{700BD3D8-9795-4B89-AAF9-713651F6C57E}" srcId="{F40355CD-5860-4A38-B2B6-0B6404256B9B}" destId="{A0F97835-01CE-474B-A7C0-7F3B7B6433E8}" srcOrd="0" destOrd="0" parTransId="{BBB53EB5-1260-4CCA-BA3E-2EAC89FEA65D}" sibTransId="{EF70EAA3-2FB8-446A-8F0B-49F13DF75223}"/>
    <dgm:cxn modelId="{1009964F-4FDF-4444-B8C9-ED8F5436AC9C}" type="presParOf" srcId="{B088171F-E372-B643-BE18-CD9A768F44D5}" destId="{422E0699-C375-F547-852A-929781DFBC1D}" srcOrd="0" destOrd="0" presId="urn:microsoft.com/office/officeart/2005/8/layout/list1"/>
    <dgm:cxn modelId="{DC076D88-E249-B34D-ABD6-05B2C68D9F4D}" type="presParOf" srcId="{422E0699-C375-F547-852A-929781DFBC1D}" destId="{0787805E-DBB9-DD43-8787-BC6883643C1F}" srcOrd="0" destOrd="0" presId="urn:microsoft.com/office/officeart/2005/8/layout/list1"/>
    <dgm:cxn modelId="{91C40373-1DB7-CC40-AB83-6E159CA32B5A}" type="presParOf" srcId="{422E0699-C375-F547-852A-929781DFBC1D}" destId="{B1179125-057C-F14F-942D-CF879C4659D9}" srcOrd="1" destOrd="0" presId="urn:microsoft.com/office/officeart/2005/8/layout/list1"/>
    <dgm:cxn modelId="{91F8FBA9-49E3-B54E-B821-AB6AF8A36A63}" type="presParOf" srcId="{B088171F-E372-B643-BE18-CD9A768F44D5}" destId="{FBD6E82F-16F5-0D47-A379-681B47CD0A55}" srcOrd="1" destOrd="0" presId="urn:microsoft.com/office/officeart/2005/8/layout/list1"/>
    <dgm:cxn modelId="{E175C4D6-D781-364B-88EA-0519044D3BDB}" type="presParOf" srcId="{B088171F-E372-B643-BE18-CD9A768F44D5}" destId="{28A711A1-22F5-F849-ADBF-31F0172C1FE6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6CB796-11B5-4CC8-89B6-1201726F70CE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8816F8-1460-4BE4-BA63-B561B7B64875}">
      <dgm:prSet/>
      <dgm:spPr/>
      <dgm:t>
        <a:bodyPr/>
        <a:lstStyle/>
        <a:p>
          <a:r>
            <a:rPr lang="en-US" dirty="0"/>
            <a:t>Added to my python script</a:t>
          </a:r>
        </a:p>
      </dgm:t>
    </dgm:pt>
    <dgm:pt modelId="{A79F0C0A-3C5F-403F-8115-179C0C211F0B}" type="parTrans" cxnId="{82B9BABF-F141-4A65-9D11-250FEAC04FD5}">
      <dgm:prSet/>
      <dgm:spPr/>
      <dgm:t>
        <a:bodyPr/>
        <a:lstStyle/>
        <a:p>
          <a:endParaRPr lang="en-US"/>
        </a:p>
      </dgm:t>
    </dgm:pt>
    <dgm:pt modelId="{6E2BF2B1-9EDF-476A-B776-8582785299E3}" type="sibTrans" cxnId="{82B9BABF-F141-4A65-9D11-250FEAC04FD5}">
      <dgm:prSet/>
      <dgm:spPr/>
      <dgm:t>
        <a:bodyPr/>
        <a:lstStyle/>
        <a:p>
          <a:endParaRPr lang="en-US"/>
        </a:p>
      </dgm:t>
    </dgm:pt>
    <dgm:pt modelId="{E07A4863-4C99-4DFF-B083-9C5A1DE0A03F}">
      <dgm:prSet/>
      <dgm:spPr/>
      <dgm:t>
        <a:bodyPr/>
        <a:lstStyle/>
        <a:p>
          <a:r>
            <a:rPr lang="en-US" dirty="0"/>
            <a:t>Seasonality</a:t>
          </a:r>
        </a:p>
      </dgm:t>
    </dgm:pt>
    <dgm:pt modelId="{4109162D-AD30-44AF-9637-94DC0DF955A1}" type="parTrans" cxnId="{81F7D54E-0B2F-49F3-92FA-D2CA46EDAA56}">
      <dgm:prSet/>
      <dgm:spPr/>
      <dgm:t>
        <a:bodyPr/>
        <a:lstStyle/>
        <a:p>
          <a:endParaRPr lang="en-US"/>
        </a:p>
      </dgm:t>
    </dgm:pt>
    <dgm:pt modelId="{EDA8260D-644E-480B-BBBD-2224DD12D456}" type="sibTrans" cxnId="{81F7D54E-0B2F-49F3-92FA-D2CA46EDAA56}">
      <dgm:prSet/>
      <dgm:spPr/>
      <dgm:t>
        <a:bodyPr/>
        <a:lstStyle/>
        <a:p>
          <a:endParaRPr lang="en-US"/>
        </a:p>
      </dgm:t>
    </dgm:pt>
    <dgm:pt modelId="{36F1EDA7-A258-494D-8DB4-18BBC3DF69A2}">
      <dgm:prSet/>
      <dgm:spPr/>
      <dgm:t>
        <a:bodyPr/>
        <a:lstStyle/>
        <a:p>
          <a:r>
            <a:rPr lang="en-US" dirty="0"/>
            <a:t>Retention/churn rate</a:t>
          </a:r>
        </a:p>
      </dgm:t>
    </dgm:pt>
    <dgm:pt modelId="{1B88C1E2-807F-4112-AB32-3C7B4739D3A0}" type="parTrans" cxnId="{AB071B6B-B474-497E-A4C2-3176C73DDFA9}">
      <dgm:prSet/>
      <dgm:spPr/>
      <dgm:t>
        <a:bodyPr/>
        <a:lstStyle/>
        <a:p>
          <a:endParaRPr lang="en-US"/>
        </a:p>
      </dgm:t>
    </dgm:pt>
    <dgm:pt modelId="{9DAE57C9-84CF-4100-BB11-D1889EDD7AA6}" type="sibTrans" cxnId="{AB071B6B-B474-497E-A4C2-3176C73DDFA9}">
      <dgm:prSet/>
      <dgm:spPr/>
      <dgm:t>
        <a:bodyPr/>
        <a:lstStyle/>
        <a:p>
          <a:endParaRPr lang="en-US"/>
        </a:p>
      </dgm:t>
    </dgm:pt>
    <dgm:pt modelId="{6493784F-7541-47A7-AF13-DDBAA5928C23}">
      <dgm:prSet/>
      <dgm:spPr/>
      <dgm:t>
        <a:bodyPr/>
        <a:lstStyle/>
        <a:p>
          <a:r>
            <a:rPr lang="en-US" dirty="0"/>
            <a:t>External Shocks</a:t>
          </a:r>
        </a:p>
      </dgm:t>
    </dgm:pt>
    <dgm:pt modelId="{51BEE7FE-0AA1-4289-A6D8-E1001D9EDCBF}" type="parTrans" cxnId="{39B00336-A522-41F4-BB5C-E56AF93C1B00}">
      <dgm:prSet/>
      <dgm:spPr/>
      <dgm:t>
        <a:bodyPr/>
        <a:lstStyle/>
        <a:p>
          <a:endParaRPr lang="en-US"/>
        </a:p>
      </dgm:t>
    </dgm:pt>
    <dgm:pt modelId="{1AB5E872-0CD4-4935-9509-BB041E3898B7}" type="sibTrans" cxnId="{39B00336-A522-41F4-BB5C-E56AF93C1B00}">
      <dgm:prSet/>
      <dgm:spPr/>
      <dgm:t>
        <a:bodyPr/>
        <a:lstStyle/>
        <a:p>
          <a:endParaRPr lang="en-US"/>
        </a:p>
      </dgm:t>
    </dgm:pt>
    <dgm:pt modelId="{45B3D7DA-05E2-C243-A676-FF7866FE6697}" type="pres">
      <dgm:prSet presAssocID="{DC6CB796-11B5-4CC8-89B6-1201726F70CE}" presName="linear" presStyleCnt="0">
        <dgm:presLayoutVars>
          <dgm:dir/>
          <dgm:animLvl val="lvl"/>
          <dgm:resizeHandles val="exact"/>
        </dgm:presLayoutVars>
      </dgm:prSet>
      <dgm:spPr/>
    </dgm:pt>
    <dgm:pt modelId="{4E41D105-FF89-824B-8D20-E3CF61B878AD}" type="pres">
      <dgm:prSet presAssocID="{A78816F8-1460-4BE4-BA63-B561B7B64875}" presName="parentLin" presStyleCnt="0"/>
      <dgm:spPr/>
    </dgm:pt>
    <dgm:pt modelId="{ED536D6F-151F-E347-810F-F4764F3AB947}" type="pres">
      <dgm:prSet presAssocID="{A78816F8-1460-4BE4-BA63-B561B7B64875}" presName="parentLeftMargin" presStyleLbl="node1" presStyleIdx="0" presStyleCnt="1"/>
      <dgm:spPr/>
    </dgm:pt>
    <dgm:pt modelId="{1524ACF2-4A2B-D840-9E07-4C7484DFBAED}" type="pres">
      <dgm:prSet presAssocID="{A78816F8-1460-4BE4-BA63-B561B7B6487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D916A9D5-7FBB-4C41-BD90-BA6312C8B2C5}" type="pres">
      <dgm:prSet presAssocID="{A78816F8-1460-4BE4-BA63-B561B7B64875}" presName="negativeSpace" presStyleCnt="0"/>
      <dgm:spPr/>
    </dgm:pt>
    <dgm:pt modelId="{040A9749-75C0-0949-A72F-CEF326CA9B4E}" type="pres">
      <dgm:prSet presAssocID="{A78816F8-1460-4BE4-BA63-B561B7B64875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FB2D2F30-EEF0-CF4F-8A8E-E187B39E8013}" type="presOf" srcId="{A78816F8-1460-4BE4-BA63-B561B7B64875}" destId="{1524ACF2-4A2B-D840-9E07-4C7484DFBAED}" srcOrd="1" destOrd="0" presId="urn:microsoft.com/office/officeart/2005/8/layout/list1"/>
    <dgm:cxn modelId="{39B00336-A522-41F4-BB5C-E56AF93C1B00}" srcId="{A78816F8-1460-4BE4-BA63-B561B7B64875}" destId="{6493784F-7541-47A7-AF13-DDBAA5928C23}" srcOrd="2" destOrd="0" parTransId="{51BEE7FE-0AA1-4289-A6D8-E1001D9EDCBF}" sibTransId="{1AB5E872-0CD4-4935-9509-BB041E3898B7}"/>
    <dgm:cxn modelId="{81F7D54E-0B2F-49F3-92FA-D2CA46EDAA56}" srcId="{A78816F8-1460-4BE4-BA63-B561B7B64875}" destId="{E07A4863-4C99-4DFF-B083-9C5A1DE0A03F}" srcOrd="0" destOrd="0" parTransId="{4109162D-AD30-44AF-9637-94DC0DF955A1}" sibTransId="{EDA8260D-644E-480B-BBBD-2224DD12D456}"/>
    <dgm:cxn modelId="{D2DF0B4F-5337-A44B-A51C-78E09FEF5488}" type="presOf" srcId="{36F1EDA7-A258-494D-8DB4-18BBC3DF69A2}" destId="{040A9749-75C0-0949-A72F-CEF326CA9B4E}" srcOrd="0" destOrd="1" presId="urn:microsoft.com/office/officeart/2005/8/layout/list1"/>
    <dgm:cxn modelId="{870A1A51-C6EB-C040-B927-FD4C7DCE0431}" type="presOf" srcId="{6493784F-7541-47A7-AF13-DDBAA5928C23}" destId="{040A9749-75C0-0949-A72F-CEF326CA9B4E}" srcOrd="0" destOrd="2" presId="urn:microsoft.com/office/officeart/2005/8/layout/list1"/>
    <dgm:cxn modelId="{AB071B6B-B474-497E-A4C2-3176C73DDFA9}" srcId="{A78816F8-1460-4BE4-BA63-B561B7B64875}" destId="{36F1EDA7-A258-494D-8DB4-18BBC3DF69A2}" srcOrd="1" destOrd="0" parTransId="{1B88C1E2-807F-4112-AB32-3C7B4739D3A0}" sibTransId="{9DAE57C9-84CF-4100-BB11-D1889EDD7AA6}"/>
    <dgm:cxn modelId="{54A0269E-4F6A-B74F-AE93-6B7A495802D7}" type="presOf" srcId="{DC6CB796-11B5-4CC8-89B6-1201726F70CE}" destId="{45B3D7DA-05E2-C243-A676-FF7866FE6697}" srcOrd="0" destOrd="0" presId="urn:microsoft.com/office/officeart/2005/8/layout/list1"/>
    <dgm:cxn modelId="{7DBE24A4-D0D1-654D-A2D2-8C3177096260}" type="presOf" srcId="{A78816F8-1460-4BE4-BA63-B561B7B64875}" destId="{ED536D6F-151F-E347-810F-F4764F3AB947}" srcOrd="0" destOrd="0" presId="urn:microsoft.com/office/officeart/2005/8/layout/list1"/>
    <dgm:cxn modelId="{82B9BABF-F141-4A65-9D11-250FEAC04FD5}" srcId="{DC6CB796-11B5-4CC8-89B6-1201726F70CE}" destId="{A78816F8-1460-4BE4-BA63-B561B7B64875}" srcOrd="0" destOrd="0" parTransId="{A79F0C0A-3C5F-403F-8115-179C0C211F0B}" sibTransId="{6E2BF2B1-9EDF-476A-B776-8582785299E3}"/>
    <dgm:cxn modelId="{460C6DFE-96E3-4241-8F71-8F1D8C8721AA}" type="presOf" srcId="{E07A4863-4C99-4DFF-B083-9C5A1DE0A03F}" destId="{040A9749-75C0-0949-A72F-CEF326CA9B4E}" srcOrd="0" destOrd="0" presId="urn:microsoft.com/office/officeart/2005/8/layout/list1"/>
    <dgm:cxn modelId="{1FDD701E-F3A6-754C-9EAE-6F879F4D0973}" type="presParOf" srcId="{45B3D7DA-05E2-C243-A676-FF7866FE6697}" destId="{4E41D105-FF89-824B-8D20-E3CF61B878AD}" srcOrd="0" destOrd="0" presId="urn:microsoft.com/office/officeart/2005/8/layout/list1"/>
    <dgm:cxn modelId="{0495DD12-E48F-EF45-9DC9-BCD1540E3966}" type="presParOf" srcId="{4E41D105-FF89-824B-8D20-E3CF61B878AD}" destId="{ED536D6F-151F-E347-810F-F4764F3AB947}" srcOrd="0" destOrd="0" presId="urn:microsoft.com/office/officeart/2005/8/layout/list1"/>
    <dgm:cxn modelId="{4E64A2FA-80A8-2B42-9CAA-5114B4F73308}" type="presParOf" srcId="{4E41D105-FF89-824B-8D20-E3CF61B878AD}" destId="{1524ACF2-4A2B-D840-9E07-4C7484DFBAED}" srcOrd="1" destOrd="0" presId="urn:microsoft.com/office/officeart/2005/8/layout/list1"/>
    <dgm:cxn modelId="{74E2C6C0-2C95-E44D-94D2-8F67385853E6}" type="presParOf" srcId="{45B3D7DA-05E2-C243-A676-FF7866FE6697}" destId="{D916A9D5-7FBB-4C41-BD90-BA6312C8B2C5}" srcOrd="1" destOrd="0" presId="urn:microsoft.com/office/officeart/2005/8/layout/list1"/>
    <dgm:cxn modelId="{A677B674-F4AE-9543-879A-05E280B9823D}" type="presParOf" srcId="{45B3D7DA-05E2-C243-A676-FF7866FE6697}" destId="{040A9749-75C0-0949-A72F-CEF326CA9B4E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3BA745-24D8-F844-9643-CCD6680BDEE7}">
      <dsp:nvSpPr>
        <dsp:cNvPr id="0" name=""/>
        <dsp:cNvSpPr/>
      </dsp:nvSpPr>
      <dsp:spPr>
        <a:xfrm>
          <a:off x="0" y="0"/>
          <a:ext cx="8938260" cy="19581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Worked for a local non-profit</a:t>
          </a:r>
        </a:p>
      </dsp:txBody>
      <dsp:txXfrm>
        <a:off x="57351" y="57351"/>
        <a:ext cx="6914408" cy="1843400"/>
      </dsp:txXfrm>
    </dsp:sp>
    <dsp:sp modelId="{C57FD966-5FD6-CA41-885F-8B7B7C8EC200}">
      <dsp:nvSpPr>
        <dsp:cNvPr id="0" name=""/>
        <dsp:cNvSpPr/>
      </dsp:nvSpPr>
      <dsp:spPr>
        <a:xfrm>
          <a:off x="1577340" y="2393235"/>
          <a:ext cx="8938260" cy="195810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140970" rIns="140970" bIns="14097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Built projection models and forecasted future donors and revenue</a:t>
          </a:r>
        </a:p>
      </dsp:txBody>
      <dsp:txXfrm>
        <a:off x="1634691" y="2450586"/>
        <a:ext cx="5973451" cy="1843400"/>
      </dsp:txXfrm>
    </dsp:sp>
    <dsp:sp modelId="{69010BE9-6B1D-4346-BA0C-688DC1CF99A1}">
      <dsp:nvSpPr>
        <dsp:cNvPr id="0" name=""/>
        <dsp:cNvSpPr/>
      </dsp:nvSpPr>
      <dsp:spPr>
        <a:xfrm>
          <a:off x="7665493" y="1539285"/>
          <a:ext cx="1272766" cy="1272766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>
        <a:off x="7951865" y="1539285"/>
        <a:ext cx="700022" cy="957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A711A1-22F5-F849-ADBF-31F0172C1FE6}">
      <dsp:nvSpPr>
        <dsp:cNvPr id="0" name=""/>
        <dsp:cNvSpPr/>
      </dsp:nvSpPr>
      <dsp:spPr>
        <a:xfrm>
          <a:off x="0" y="900414"/>
          <a:ext cx="10515600" cy="305234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16127" tIns="708152" rIns="816127" bIns="241808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Goal is different – impact vs. sales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Revenue Source is less predictable – generosity vs. product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Human behavior-driven: relational vs need</a:t>
          </a:r>
        </a:p>
      </dsp:txBody>
      <dsp:txXfrm>
        <a:off x="0" y="900414"/>
        <a:ext cx="10515600" cy="3052349"/>
      </dsp:txXfrm>
    </dsp:sp>
    <dsp:sp modelId="{B1179125-057C-F14F-942D-CF879C4659D9}">
      <dsp:nvSpPr>
        <dsp:cNvPr id="0" name=""/>
        <dsp:cNvSpPr/>
      </dsp:nvSpPr>
      <dsp:spPr>
        <a:xfrm>
          <a:off x="525780" y="398574"/>
          <a:ext cx="7360920" cy="100368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8225" tIns="0" rIns="278225" bIns="0" numCol="1" spcCol="1270" anchor="ctr" anchorCtr="0">
          <a:noAutofit/>
        </a:bodyPr>
        <a:lstStyle/>
        <a:p>
          <a:pPr marL="0" lvl="0" indent="0" algn="l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Three key differences from for-profits</a:t>
          </a:r>
        </a:p>
      </dsp:txBody>
      <dsp:txXfrm>
        <a:off x="574776" y="447570"/>
        <a:ext cx="7262928" cy="9056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0A9749-75C0-0949-A72F-CEF326CA9B4E}">
      <dsp:nvSpPr>
        <dsp:cNvPr id="0" name=""/>
        <dsp:cNvSpPr/>
      </dsp:nvSpPr>
      <dsp:spPr>
        <a:xfrm>
          <a:off x="0" y="1044642"/>
          <a:ext cx="8387443" cy="287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50959" tIns="791464" rIns="650959" bIns="270256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/>
            <a:t>Seasonality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/>
            <a:t>Retention/churn rate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/>
            <a:t>External Shocks</a:t>
          </a:r>
        </a:p>
      </dsp:txBody>
      <dsp:txXfrm>
        <a:off x="0" y="1044642"/>
        <a:ext cx="8387443" cy="2872800"/>
      </dsp:txXfrm>
    </dsp:sp>
    <dsp:sp modelId="{1524ACF2-4A2B-D840-9E07-4C7484DFBAED}">
      <dsp:nvSpPr>
        <dsp:cNvPr id="0" name=""/>
        <dsp:cNvSpPr/>
      </dsp:nvSpPr>
      <dsp:spPr>
        <a:xfrm>
          <a:off x="419372" y="483762"/>
          <a:ext cx="5871210" cy="11217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1918" tIns="0" rIns="221918" bIns="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Added to my python script</a:t>
          </a:r>
        </a:p>
      </dsp:txBody>
      <dsp:txXfrm>
        <a:off x="474132" y="538522"/>
        <a:ext cx="5761690" cy="10122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2T03:42:43.29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2T03:43:18.614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186 48 24575,'-51'-7'0,"3"-4"0,8-2 0,11 1 0,12 8 0,19 12 0,22 12 0,29 13 0,22 3 0,4-5 0,-12-10 0,-30-13 0,-38-16 0,-35-16 0,-21-8 0,-9 3 0,9 11 0,11 10 0,13 7 0,20 2 0,55 11 0,15 2 0,31 9 0,-25-7 0,-29-6 0,-35-7 0,-31-3 0,-22 0 0,-10 0 0,6 3 0,14 5 0,17 5 0,11 2 0,9 0 0,12-1 0,16 2 0,17 3 0,8-5 0,-8-5 0,-21-5 0,-61-19 0,7 3 0,-31-9 0,43 12 0,27 18 0,29 15 0,21 10 0,5 0 0,-11-12 0,-22-14 0,-22-12 0,-24-9 0,-19-1 0,-6 4 0,5 4 0,13 8 0,13 9 0,10 11 0,15 11 0,12 2 0,6-5 0,2-11 0,-12-13 0,-12-12 0,-10-9 0,-9-6 0,3 8 0,4 5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2T03:42:43.298"/>
    </inkml:context>
    <inkml:brush xml:id="br0">
      <inkml:brushProperty name="width" value="0.05" units="cm"/>
      <inkml:brushProperty name="height" value="0.05" units="cm"/>
      <inkml:brushProperty name="color" value="#66CC00"/>
    </inkml:brush>
  </inkml:definitions>
  <inkml:trace contextRef="#ctx0" brushRef="#br0">0 1 24575,'0'0'0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2T03:43:18.614"/>
    </inkml:context>
    <inkml:brush xml:id="br0">
      <inkml:brushProperty name="width" value="0.2" units="cm"/>
      <inkml:brushProperty name="height" value="0.2" units="cm"/>
      <inkml:brushProperty name="color" value="#FFFFFF"/>
    </inkml:brush>
  </inkml:definitions>
  <inkml:trace contextRef="#ctx0" brushRef="#br0">186 48 24575,'-51'-7'0,"3"-4"0,8-2 0,11 1 0,12 8 0,19 12 0,22 12 0,29 13 0,22 3 0,4-5 0,-12-10 0,-30-13 0,-38-16 0,-35-16 0,-21-8 0,-9 3 0,9 11 0,11 10 0,13 7 0,20 2 0,55 11 0,15 2 0,31 9 0,-25-7 0,-29-6 0,-35-7 0,-31-3 0,-22 0 0,-10 0 0,6 3 0,14 5 0,17 5 0,11 2 0,9 0 0,12-1 0,16 2 0,17 3 0,8-5 0,-8-5 0,-21-5 0,-61-19 0,7 3 0,-31-9 0,43 12 0,27 18 0,29 15 0,21 10 0,5 0 0,-11-12 0,-22-14 0,-22-12 0,-24-9 0,-19-1 0,-6 4 0,5 4 0,13 8 0,13 9 0,10 11 0,15 11 0,12 2 0,6-5 0,2-11 0,-12-13 0,-12-12 0,-10-9 0,-9-6 0,3 8 0,4 5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A62122-7BB5-AF4E-8CE9-0F42927EA519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BFC28-9EE9-7942-98C5-CFAAF0BFA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569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BFC28-9EE9-7942-98C5-CFAAF0BFA06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0510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BFC28-9EE9-7942-98C5-CFAAF0BFA06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858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BFC28-9EE9-7942-98C5-CFAAF0BFA06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73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86A00-5C9F-4998-9DA0-6DE87C1D98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1FB4B5-BB34-AF09-EAFF-A045B786C5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A5B50C-F93C-7AC0-FD38-D208A62C3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49B6E-D2FF-F9EF-0D35-0D4C8FFE0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72759-1047-A2C2-3A01-487E352CD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543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CDCEC-5D49-D99F-B65B-83EB17E35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08E703-FC48-B277-AD5C-1CB8624CE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AA887-4CBB-48B2-57D9-64F718CB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8AAFE-F8FA-CE88-1701-79675F502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FC797C-AD8F-AA4C-1C34-252FC0F6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570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2873130-DB4C-B7E3-9C67-B4CE1E6BB4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CF1103-5BDA-B23C-88AF-1B7FAB772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64CF1-48B7-1339-8B26-BE9B63DA3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8C402A-2205-FFD9-88F9-A5535DFF2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094C6-2A71-A1DC-5B1C-A2248009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14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027DD-2329-C489-81F8-919DACCA0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95456E-D621-5195-9C5C-AF8EE418F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CEAF2F-6977-BE0B-7ED3-161144594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E1808-05F3-E32B-07FF-9B287A93F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53C56-8C34-34CA-CC6B-96F3FF60E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195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407BA-8C94-1CFC-400B-E6BC0AA45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E70EF9-5B22-7481-82D0-2B4BA4ED7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E5ACC-7412-7820-E581-D22E8E337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ACE3C-A366-00DA-A284-C322405E3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621590-2651-68D2-4F41-B8264DE15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8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24BFF-B4B4-4D41-2F4F-716ECC033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EEB34-603B-B358-CDDE-5F7AEE0347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A3E771-9589-4933-728E-93AB81BAD5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534FD4-D195-C3D4-A94C-8D576A84D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092835-AC63-3E41-7931-F3FEFB8F0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43A9E3-9A2E-3DED-672A-3889354B6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040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85F10-9A48-F4C6-5EAC-B9650217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D02F6F-06C4-2BC3-EE80-58BC3DE82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8C2B7-88B4-6498-9F89-2FF821F94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B4A28D-96A5-5602-0BCD-AA2664D790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7A97FC-96BB-D14D-BB83-F0488F4C48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26BF40-FA39-E1B7-F10D-9464E8F76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61925B-928B-B3C2-0C1C-9B079AD51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3E4B39-C371-B6CB-996D-C19824D2B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29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5981-2A77-DED8-F22F-40000A20E2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B9934F-485C-8D5E-8636-C9C42D31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C61067-2F58-38BE-E4CC-3D7BF0063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7BA891-CF81-87A9-B926-AC31C9C10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25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DB4BF5-E28B-DB4D-4744-DE5CC3A5C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D7C324-A72F-6C9F-D8B1-EE7FBEB7A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B55AD5-D3CF-E837-B123-4A440DE2B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5794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2AE8A-163A-9294-64EC-23CBFC25C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4E97F-8031-9B80-A311-C1D6820527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2AE617-3428-3495-F241-D0018944B9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CE44B-BCE2-52F3-DB97-597A2ABB8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848F8-1AF5-2AE4-25CA-3806DF4EA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F07BAD-3EF9-BDA6-DF0E-8FC0E0C63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92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59CA7-31D3-1EF3-DA8E-B1F9BA476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5F9114-8670-DB55-2AE4-F87AD760C2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6B893-49FB-3E47-D2CC-9CC02C6BFC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3A93B0-C3CB-915B-5858-E000ECE6E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9357E-B7A4-675C-1564-BE3B1A78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26BDDD-B0AA-2178-112B-DEBD3C32C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67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8C90FA-E85A-1483-0230-06BDC7532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DB97E0-1F4E-346C-C73B-9AFC2D0F2A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8786A-26DF-03BB-16CD-0501D0AAB5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5BD88-FA48-B145-9CAF-87DD6AA4C1F8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067FA-A26E-D0DF-15AB-ACC64E53B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E7CE3-3CF3-C668-1908-768B09458C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1C238B-158B-0447-A81E-8E8AF47094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4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customXml" Target="../ink/ink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png"/><Relationship Id="rId5" Type="http://schemas.openxmlformats.org/officeDocument/2006/relationships/customXml" Target="../ink/ink4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35F60170-91B4-45F0-B88B-9C07AEC464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2C7D7C94-41C0-4614-8A18-941174D4D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8"/>
            <a:ext cx="12192000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146B2A-EC3C-ED31-C085-23B0F18C36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568" y="1238032"/>
            <a:ext cx="9611581" cy="2558305"/>
          </a:xfrm>
        </p:spPr>
        <p:txBody>
          <a:bodyPr anchor="b">
            <a:normAutofit/>
          </a:bodyPr>
          <a:lstStyle/>
          <a:p>
            <a:pPr algn="l"/>
            <a:r>
              <a:rPr lang="en-US" sz="5400" b="1" dirty="0">
                <a:solidFill>
                  <a:schemeClr val="tx2"/>
                </a:solidFill>
                <a:latin typeface="ADLaM Display" panose="020F0502020204030204" pitchFamily="34" charset="0"/>
                <a:cs typeface="ADLaM Display" panose="020F0502020204030204" pitchFamily="34" charset="0"/>
              </a:rPr>
              <a:t>Data Analysis and Forecasting in the Non-Profit Sector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597920-5EE8-8552-E951-147F0BF505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567" y="4067745"/>
            <a:ext cx="5769131" cy="2244609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chemeClr val="tx2"/>
                </a:solidFill>
              </a:rPr>
              <a:t>MATH 499 Capstone</a:t>
            </a:r>
          </a:p>
          <a:p>
            <a:pPr algn="l"/>
            <a:r>
              <a:rPr lang="en-US" sz="2200" dirty="0">
                <a:solidFill>
                  <a:schemeClr val="tx2"/>
                </a:solidFill>
              </a:rPr>
              <a:t>Noah </a:t>
            </a:r>
            <a:r>
              <a:rPr lang="en-US" sz="2200" dirty="0" err="1">
                <a:solidFill>
                  <a:schemeClr val="tx2"/>
                </a:solidFill>
              </a:rPr>
              <a:t>Mancione</a:t>
            </a:r>
            <a:endParaRPr lang="en-US" sz="2200" dirty="0">
              <a:solidFill>
                <a:schemeClr val="tx2"/>
              </a:solidFill>
            </a:endParaRP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61F6FBC1-6409-4059-B87B-1BE513242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2568" y="246028"/>
            <a:ext cx="255495" cy="546559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E6A98E26-C7DC-48E3-8F50-FBF7F3C50F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0441" y="6522756"/>
            <a:ext cx="10717187" cy="0"/>
          </a:xfrm>
          <a:prstGeom prst="line">
            <a:avLst/>
          </a:prstGeom>
          <a:ln w="12700" cap="sq">
            <a:solidFill>
              <a:schemeClr val="tx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5" name="Group 64">
            <a:extLst>
              <a:ext uri="{FF2B5EF4-FFF2-40B4-BE49-F238E27FC236}">
                <a16:creationId xmlns:a16="http://schemas.microsoft.com/office/drawing/2014/main" id="{65B3D45F-509E-43F3-B685-A5E78AD0D8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829917" y="6400800"/>
            <a:ext cx="338328" cy="240175"/>
            <a:chOff x="4089400" y="933450"/>
            <a:chExt cx="338328" cy="341938"/>
          </a:xfrm>
        </p:grpSpPr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C53B0F8-0414-437D-87C2-23F48DF9CE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258564" y="933450"/>
              <a:ext cx="0" cy="341938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0B56551-40C7-4552-A11A-6D86B7EB08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089400" y="1104419"/>
              <a:ext cx="338328" cy="0"/>
            </a:xfrm>
            <a:prstGeom prst="line">
              <a:avLst/>
            </a:prstGeom>
            <a:ln w="127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1882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Modeling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4427A-6AB4-1C8C-753C-C6BA53E70529}"/>
              </a:ext>
            </a:extLst>
          </p:cNvPr>
          <p:cNvSpPr txBox="1"/>
          <p:nvPr/>
        </p:nvSpPr>
        <p:spPr>
          <a:xfrm>
            <a:off x="1208313" y="2171700"/>
            <a:ext cx="264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DDB569-17EB-6E2B-E1BE-E36C10C228EB}"/>
              </a:ext>
            </a:extLst>
          </p:cNvPr>
          <p:cNvSpPr/>
          <p:nvPr/>
        </p:nvSpPr>
        <p:spPr>
          <a:xfrm>
            <a:off x="5007908" y="2172974"/>
            <a:ext cx="2431981" cy="103985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E762B8-068F-496B-90FE-8968E263AFA8}"/>
              </a:ext>
            </a:extLst>
          </p:cNvPr>
          <p:cNvSpPr/>
          <p:nvPr/>
        </p:nvSpPr>
        <p:spPr>
          <a:xfrm>
            <a:off x="2849555" y="3834476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C0CA97-8F40-A8D0-9DD1-5500E9CE8BF5}"/>
              </a:ext>
            </a:extLst>
          </p:cNvPr>
          <p:cNvSpPr txBox="1"/>
          <p:nvPr/>
        </p:nvSpPr>
        <p:spPr>
          <a:xfrm>
            <a:off x="5102187" y="2253485"/>
            <a:ext cx="21699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ARIMA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59517E-E477-CE96-758C-EE40FA45F7EA}"/>
              </a:ext>
            </a:extLst>
          </p:cNvPr>
          <p:cNvSpPr txBox="1"/>
          <p:nvPr/>
        </p:nvSpPr>
        <p:spPr>
          <a:xfrm>
            <a:off x="2849555" y="3975726"/>
            <a:ext cx="209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Autoregressive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(p)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EBBFB7-4352-DA33-9AAA-5A6B115B323A}"/>
              </a:ext>
            </a:extLst>
          </p:cNvPr>
          <p:cNvSpPr/>
          <p:nvPr/>
        </p:nvSpPr>
        <p:spPr>
          <a:xfrm>
            <a:off x="5175684" y="3824016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B09859-AF74-DD03-5995-000A74A191C6}"/>
              </a:ext>
            </a:extLst>
          </p:cNvPr>
          <p:cNvSpPr txBox="1"/>
          <p:nvPr/>
        </p:nvSpPr>
        <p:spPr>
          <a:xfrm>
            <a:off x="5269008" y="4035428"/>
            <a:ext cx="1951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Integrated (d)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7903A5-A091-F5B2-13AB-DAF753782061}"/>
              </a:ext>
            </a:extLst>
          </p:cNvPr>
          <p:cNvSpPr/>
          <p:nvPr/>
        </p:nvSpPr>
        <p:spPr>
          <a:xfrm>
            <a:off x="7501813" y="3833112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26A89A-1A67-E9BF-FEC6-3DF78F26E917}"/>
              </a:ext>
            </a:extLst>
          </p:cNvPr>
          <p:cNvSpPr txBox="1"/>
          <p:nvPr/>
        </p:nvSpPr>
        <p:spPr>
          <a:xfrm>
            <a:off x="7501813" y="3937538"/>
            <a:ext cx="209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Moving Average (q)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B9A5DB-BBCE-218C-17AE-615BD9CD6CD1}"/>
              </a:ext>
            </a:extLst>
          </p:cNvPr>
          <p:cNvCxnSpPr>
            <a:cxnSpLocks/>
            <a:stCxn id="8" idx="2"/>
            <a:endCxn id="16" idx="0"/>
          </p:cNvCxnSpPr>
          <p:nvPr/>
        </p:nvCxnSpPr>
        <p:spPr>
          <a:xfrm>
            <a:off x="6223899" y="3212825"/>
            <a:ext cx="0" cy="61119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E486774-7D9A-B2FE-6B10-EC9AE0E4A6EF}"/>
              </a:ext>
            </a:extLst>
          </p:cNvPr>
          <p:cNvCxnSpPr>
            <a:cxnSpLocks/>
          </p:cNvCxnSpPr>
          <p:nvPr/>
        </p:nvCxnSpPr>
        <p:spPr>
          <a:xfrm flipV="1">
            <a:off x="3853542" y="3457242"/>
            <a:ext cx="4696485" cy="9096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68EE4E5-B9B1-DFF7-CEBF-7B278D9CB90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3897770" y="3481601"/>
            <a:ext cx="0" cy="35287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D24350-0ED7-E3C4-324E-BB292C6EE4E9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8550028" y="3429000"/>
            <a:ext cx="0" cy="404112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5834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Mathematical Modeling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674427A-6AB4-1C8C-753C-C6BA53E70529}"/>
              </a:ext>
            </a:extLst>
          </p:cNvPr>
          <p:cNvSpPr txBox="1"/>
          <p:nvPr/>
        </p:nvSpPr>
        <p:spPr>
          <a:xfrm>
            <a:off x="1208313" y="2171700"/>
            <a:ext cx="26452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3DDB569-17EB-6E2B-E1BE-E36C10C228EB}"/>
              </a:ext>
            </a:extLst>
          </p:cNvPr>
          <p:cNvSpPr/>
          <p:nvPr/>
        </p:nvSpPr>
        <p:spPr>
          <a:xfrm>
            <a:off x="5007908" y="2172974"/>
            <a:ext cx="2431981" cy="103985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6E762B8-068F-496B-90FE-8968E263AFA8}"/>
              </a:ext>
            </a:extLst>
          </p:cNvPr>
          <p:cNvSpPr/>
          <p:nvPr/>
        </p:nvSpPr>
        <p:spPr>
          <a:xfrm>
            <a:off x="2849555" y="3834476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C0CA97-8F40-A8D0-9DD1-5500E9CE8BF5}"/>
              </a:ext>
            </a:extLst>
          </p:cNvPr>
          <p:cNvSpPr txBox="1"/>
          <p:nvPr/>
        </p:nvSpPr>
        <p:spPr>
          <a:xfrm>
            <a:off x="5102187" y="2253485"/>
            <a:ext cx="22849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SARIMAX Model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59517E-E477-CE96-758C-EE40FA45F7EA}"/>
              </a:ext>
            </a:extLst>
          </p:cNvPr>
          <p:cNvSpPr txBox="1"/>
          <p:nvPr/>
        </p:nvSpPr>
        <p:spPr>
          <a:xfrm>
            <a:off x="2849555" y="3975726"/>
            <a:ext cx="209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Autoregressive </a:t>
            </a:r>
          </a:p>
          <a:p>
            <a:pPr algn="ctr"/>
            <a:r>
              <a:rPr lang="en-US" sz="2400" b="1" dirty="0">
                <a:solidFill>
                  <a:schemeClr val="bg1"/>
                </a:solidFill>
              </a:rPr>
              <a:t>(p)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6EBBFB7-4352-DA33-9AAA-5A6B115B323A}"/>
              </a:ext>
            </a:extLst>
          </p:cNvPr>
          <p:cNvSpPr/>
          <p:nvPr/>
        </p:nvSpPr>
        <p:spPr>
          <a:xfrm>
            <a:off x="5175684" y="3824016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B09859-AF74-DD03-5995-000A74A191C6}"/>
              </a:ext>
            </a:extLst>
          </p:cNvPr>
          <p:cNvSpPr txBox="1"/>
          <p:nvPr/>
        </p:nvSpPr>
        <p:spPr>
          <a:xfrm>
            <a:off x="5269008" y="4035428"/>
            <a:ext cx="19513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Integrated (d)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37903A5-A091-F5B2-13AB-DAF753782061}"/>
              </a:ext>
            </a:extLst>
          </p:cNvPr>
          <p:cNvSpPr/>
          <p:nvPr/>
        </p:nvSpPr>
        <p:spPr>
          <a:xfrm>
            <a:off x="7501813" y="3833112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26A89A-1A67-E9BF-FEC6-3DF78F26E917}"/>
              </a:ext>
            </a:extLst>
          </p:cNvPr>
          <p:cNvSpPr txBox="1"/>
          <p:nvPr/>
        </p:nvSpPr>
        <p:spPr>
          <a:xfrm>
            <a:off x="7501813" y="3937538"/>
            <a:ext cx="209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Moving Average (q)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B9A5DB-BBCE-218C-17AE-615BD9CD6CD1}"/>
              </a:ext>
            </a:extLst>
          </p:cNvPr>
          <p:cNvCxnSpPr>
            <a:cxnSpLocks/>
            <a:stCxn id="8" idx="2"/>
            <a:endCxn id="16" idx="0"/>
          </p:cNvCxnSpPr>
          <p:nvPr/>
        </p:nvCxnSpPr>
        <p:spPr>
          <a:xfrm>
            <a:off x="6223899" y="3212825"/>
            <a:ext cx="0" cy="611191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E486774-7D9A-B2FE-6B10-EC9AE0E4A6EF}"/>
              </a:ext>
            </a:extLst>
          </p:cNvPr>
          <p:cNvCxnSpPr>
            <a:cxnSpLocks/>
          </p:cNvCxnSpPr>
          <p:nvPr/>
        </p:nvCxnSpPr>
        <p:spPr>
          <a:xfrm flipV="1">
            <a:off x="1557196" y="3457242"/>
            <a:ext cx="9343685" cy="24359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68EE4E5-B9B1-DFF7-CEBF-7B278D9CB908}"/>
              </a:ext>
            </a:extLst>
          </p:cNvPr>
          <p:cNvCxnSpPr>
            <a:cxnSpLocks/>
            <a:stCxn id="9" idx="0"/>
          </p:cNvCxnSpPr>
          <p:nvPr/>
        </p:nvCxnSpPr>
        <p:spPr>
          <a:xfrm flipV="1">
            <a:off x="3897770" y="3481601"/>
            <a:ext cx="0" cy="35287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D24350-0ED7-E3C4-324E-BB292C6EE4E9}"/>
              </a:ext>
            </a:extLst>
          </p:cNvPr>
          <p:cNvCxnSpPr>
            <a:cxnSpLocks/>
            <a:stCxn id="18" idx="0"/>
          </p:cNvCxnSpPr>
          <p:nvPr/>
        </p:nvCxnSpPr>
        <p:spPr>
          <a:xfrm flipV="1">
            <a:off x="8550028" y="3411165"/>
            <a:ext cx="0" cy="421947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2495963F-977B-9640-7330-78F8AA667FD6}"/>
              </a:ext>
            </a:extLst>
          </p:cNvPr>
          <p:cNvSpPr/>
          <p:nvPr/>
        </p:nvSpPr>
        <p:spPr>
          <a:xfrm>
            <a:off x="497327" y="3824016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385132D-7D8C-06EE-B53F-1E827C7906F2}"/>
              </a:ext>
            </a:extLst>
          </p:cNvPr>
          <p:cNvSpPr txBox="1"/>
          <p:nvPr/>
        </p:nvSpPr>
        <p:spPr>
          <a:xfrm>
            <a:off x="842913" y="4122203"/>
            <a:ext cx="13676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Seasonal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4AFF3ADD-68E2-7762-62E0-B8A7D2CE3DE9}"/>
              </a:ext>
            </a:extLst>
          </p:cNvPr>
          <p:cNvCxnSpPr>
            <a:cxnSpLocks/>
          </p:cNvCxnSpPr>
          <p:nvPr/>
        </p:nvCxnSpPr>
        <p:spPr>
          <a:xfrm flipV="1">
            <a:off x="1578574" y="3481601"/>
            <a:ext cx="0" cy="35287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CFA77BDB-6E0F-B259-BF58-50D16891008B}"/>
              </a:ext>
            </a:extLst>
          </p:cNvPr>
          <p:cNvSpPr/>
          <p:nvPr/>
        </p:nvSpPr>
        <p:spPr>
          <a:xfrm>
            <a:off x="9827941" y="3833112"/>
            <a:ext cx="2096430" cy="103985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1A37976-0A10-1136-FC2C-5D875EF6EEA6}"/>
              </a:ext>
            </a:extLst>
          </p:cNvPr>
          <p:cNvSpPr txBox="1"/>
          <p:nvPr/>
        </p:nvSpPr>
        <p:spPr>
          <a:xfrm>
            <a:off x="9827941" y="3937538"/>
            <a:ext cx="20964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Exogenous Variable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67481D4-8B68-8C7D-8CFE-D5F90CD19AD4}"/>
              </a:ext>
            </a:extLst>
          </p:cNvPr>
          <p:cNvCxnSpPr>
            <a:cxnSpLocks/>
            <a:stCxn id="48" idx="0"/>
          </p:cNvCxnSpPr>
          <p:nvPr/>
        </p:nvCxnSpPr>
        <p:spPr>
          <a:xfrm flipV="1">
            <a:off x="10876156" y="3457242"/>
            <a:ext cx="1" cy="375870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3880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graph on a white surface&#10;&#10;Description automatically generated">
            <a:extLst>
              <a:ext uri="{FF2B5EF4-FFF2-40B4-BE49-F238E27FC236}">
                <a16:creationId xmlns:a16="http://schemas.microsoft.com/office/drawing/2014/main" id="{BEE2D588-DED6-C7F4-F12D-4DA95FFB8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8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2612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graph on a white surface&#10;&#10;Description automatically generated">
            <a:extLst>
              <a:ext uri="{FF2B5EF4-FFF2-40B4-BE49-F238E27FC236}">
                <a16:creationId xmlns:a16="http://schemas.microsoft.com/office/drawing/2014/main" id="{BEE2D588-DED6-C7F4-F12D-4DA95FFB83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174" b="39356"/>
          <a:stretch/>
        </p:blipFill>
        <p:spPr>
          <a:xfrm>
            <a:off x="0" y="-1870365"/>
            <a:ext cx="12191999" cy="8728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90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n a screen&#10;&#10;Description automatically generated">
            <a:extLst>
              <a:ext uri="{FF2B5EF4-FFF2-40B4-BE49-F238E27FC236}">
                <a16:creationId xmlns:a16="http://schemas.microsoft.com/office/drawing/2014/main" id="{22D9A5B8-68F7-823A-9FD3-784F1CB59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714"/>
            <a:ext cx="12209320" cy="6848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441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4345D5-165A-ED93-1C18-D3257FF03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30" y="1824908"/>
            <a:ext cx="5334000" cy="40005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F901285-F22D-53FD-1661-C9E67275437D}"/>
                  </a:ext>
                </a:extLst>
              </p14:cNvPr>
              <p14:cNvContentPartPr/>
              <p14:nvPr/>
            </p14:nvContentPartPr>
            <p14:xfrm>
              <a:off x="8924128" y="1128934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F901285-F22D-53FD-1661-C9E67275437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15128" y="112029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8A820FA-A738-422F-2282-DA03216DA233}"/>
                  </a:ext>
                </a:extLst>
              </p14:cNvPr>
              <p14:cNvContentPartPr/>
              <p14:nvPr/>
            </p14:nvContentPartPr>
            <p14:xfrm>
              <a:off x="5662633" y="2509174"/>
              <a:ext cx="122040" cy="1555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8A820FA-A738-422F-2282-DA03216DA23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26993" y="2473534"/>
                <a:ext cx="193680" cy="22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16311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4345D5-165A-ED93-1C18-D3257FF03A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130" y="1824908"/>
            <a:ext cx="5334000" cy="40005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16F813-C17C-BD09-EAB7-ACCC71A7FD33}"/>
              </a:ext>
            </a:extLst>
          </p:cNvPr>
          <p:cNvCxnSpPr/>
          <p:nvPr/>
        </p:nvCxnSpPr>
        <p:spPr>
          <a:xfrm flipV="1">
            <a:off x="3648075" y="1933574"/>
            <a:ext cx="4562475" cy="329184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F901285-F22D-53FD-1661-C9E67275437D}"/>
                  </a:ext>
                </a:extLst>
              </p14:cNvPr>
              <p14:cNvContentPartPr/>
              <p14:nvPr/>
            </p14:nvContentPartPr>
            <p14:xfrm>
              <a:off x="8924128" y="1128934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F901285-F22D-53FD-1661-C9E67275437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15128" y="111993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68A820FA-A738-422F-2282-DA03216DA233}"/>
                  </a:ext>
                </a:extLst>
              </p14:cNvPr>
              <p14:cNvContentPartPr/>
              <p14:nvPr/>
            </p14:nvContentPartPr>
            <p14:xfrm>
              <a:off x="5662633" y="2509174"/>
              <a:ext cx="122040" cy="1555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68A820FA-A738-422F-2282-DA03216DA23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626526" y="2473174"/>
                <a:ext cx="193892" cy="22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7049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n a white surface&#10;&#10;Description automatically generated">
            <a:extLst>
              <a:ext uri="{FF2B5EF4-FFF2-40B4-BE49-F238E27FC236}">
                <a16:creationId xmlns:a16="http://schemas.microsoft.com/office/drawing/2014/main" id="{6040D5E3-D413-8B1E-826E-A437B0CFF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594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5758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58949942-DB5B-172F-1896-A96616BEC4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447800"/>
            <a:ext cx="11525250" cy="4191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5556EF-29D4-BE12-77AD-0A6D891B3789}"/>
              </a:ext>
            </a:extLst>
          </p:cNvPr>
          <p:cNvSpPr txBox="1"/>
          <p:nvPr/>
        </p:nvSpPr>
        <p:spPr>
          <a:xfrm>
            <a:off x="558800" y="970746"/>
            <a:ext cx="42164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FY 2026 Projection model</a:t>
            </a:r>
          </a:p>
        </p:txBody>
      </p:sp>
    </p:spTree>
    <p:extLst>
      <p:ext uri="{BB962C8B-B14F-4D97-AF65-F5344CB8AC3E}">
        <p14:creationId xmlns:p14="http://schemas.microsoft.com/office/powerpoint/2010/main" val="29056193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3492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4B7128E-C8F0-A271-BC43-70BAB3C90496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049" b="5681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270D0D-CD45-1202-834E-60CE3456E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Internship Overview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9441F1AB-EA9A-5BF3-78AA-BC39153B63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087203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4928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98D30-486F-A753-0217-CFCDFB7F2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Fictional Organization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4ADF20-273D-34DE-E829-3A4E36ACB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776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6A7869-1645-9F90-79D9-232F597473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9" t="16192" r="44090" b="31541"/>
          <a:stretch/>
        </p:blipFill>
        <p:spPr>
          <a:xfrm>
            <a:off x="195942" y="244928"/>
            <a:ext cx="6188529" cy="360861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F50561-9B56-6027-E585-C3760B9F4F0F}"/>
              </a:ext>
            </a:extLst>
          </p:cNvPr>
          <p:cNvSpPr txBox="1"/>
          <p:nvPr/>
        </p:nvSpPr>
        <p:spPr>
          <a:xfrm>
            <a:off x="195942" y="4163785"/>
            <a:ext cx="1170758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Humanitarian non-profit founded in 2010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Provides clean water, teacher training, community health resources across the globe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/>
              <a:t>Funded mostly by mid-level donors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850884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F0AB18-C930-0F45-8F60-9D50B33788D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0413" b="14587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BC49CF-B13E-2A68-8273-371E39A52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Non-profits Work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F64024D2-C924-11F6-1529-DDC001E8D8D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4406127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4318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606E1-3DF4-FC5C-12D5-BB79C372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Synthetic Data</a:t>
            </a:r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331E892A-1D28-7A84-8806-5EB85F9314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6890653"/>
              </p:ext>
            </p:extLst>
          </p:nvPr>
        </p:nvGraphicFramePr>
        <p:xfrm>
          <a:off x="924278" y="1783846"/>
          <a:ext cx="8387443" cy="44012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15535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ED1FCBB7-263C-8B0D-DC31-E11A4FEA1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2064" y="0"/>
            <a:ext cx="124561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839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&amp; Microsoft </a:t>
            </a:r>
            <a:r>
              <a:rPr lang="en-US" dirty="0" err="1"/>
              <a:t>PowerBI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A92A19-B2CD-D548-971F-D7D7C8150CBD}"/>
              </a:ext>
            </a:extLst>
          </p:cNvPr>
          <p:cNvSpPr txBox="1"/>
          <p:nvPr/>
        </p:nvSpPr>
        <p:spPr>
          <a:xfrm>
            <a:off x="3049361" y="3244334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6" name="Content Placeholder 4" descr="A screenshot of a computer&#10;&#10;Description automatically generated">
            <a:extLst>
              <a:ext uri="{FF2B5EF4-FFF2-40B4-BE49-F238E27FC236}">
                <a16:creationId xmlns:a16="http://schemas.microsoft.com/office/drawing/2014/main" id="{7A69764B-91E5-B24A-F65C-C37D03E908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178" r="51582"/>
          <a:stretch/>
        </p:blipFill>
        <p:spPr>
          <a:xfrm>
            <a:off x="304800" y="2617546"/>
            <a:ext cx="3621942" cy="40017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2D0686A-868E-66C5-8A5A-594545CFFA1B}"/>
              </a:ext>
            </a:extLst>
          </p:cNvPr>
          <p:cNvSpPr txBox="1"/>
          <p:nvPr/>
        </p:nvSpPr>
        <p:spPr>
          <a:xfrm>
            <a:off x="424543" y="1690688"/>
            <a:ext cx="35021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Messy, unorganized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150k rows of data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AD8A87BE-86E6-E826-F27A-28CF51BE7B22}"/>
              </a:ext>
            </a:extLst>
          </p:cNvPr>
          <p:cNvSpPr/>
          <p:nvPr/>
        </p:nvSpPr>
        <p:spPr>
          <a:xfrm>
            <a:off x="4648201" y="3693862"/>
            <a:ext cx="2302329" cy="1284905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ABA6F7D-E64C-11FD-26FF-4BE95CA3A652}"/>
              </a:ext>
            </a:extLst>
          </p:cNvPr>
          <p:cNvSpPr txBox="1"/>
          <p:nvPr/>
        </p:nvSpPr>
        <p:spPr>
          <a:xfrm>
            <a:off x="7543800" y="1775014"/>
            <a:ext cx="2581273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Simple and Interpretable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B232656-B11A-3171-5B79-B859CA178F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4436" y="694372"/>
            <a:ext cx="533499" cy="533499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F75C23F-D75F-C696-B431-53C99E6779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6759" y="2617546"/>
            <a:ext cx="5045242" cy="4240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840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1BB2-B112-DBDD-CEEA-D2028DC66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015" y="321120"/>
            <a:ext cx="3456214" cy="1325563"/>
          </a:xfrm>
        </p:spPr>
        <p:txBody>
          <a:bodyPr/>
          <a:lstStyle/>
          <a:p>
            <a:r>
              <a:rPr lang="en-US" b="1" dirty="0"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Data Cleaning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A92A19-B2CD-D548-971F-D7D7C8150CBD}"/>
              </a:ext>
            </a:extLst>
          </p:cNvPr>
          <p:cNvSpPr txBox="1"/>
          <p:nvPr/>
        </p:nvSpPr>
        <p:spPr>
          <a:xfrm>
            <a:off x="3049361" y="3244334"/>
            <a:ext cx="609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3CE0ED-69F3-D88B-54AF-09027C0DE66C}"/>
              </a:ext>
            </a:extLst>
          </p:cNvPr>
          <p:cNvSpPr txBox="1"/>
          <p:nvPr/>
        </p:nvSpPr>
        <p:spPr>
          <a:xfrm>
            <a:off x="332015" y="2274837"/>
            <a:ext cx="44080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Clean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Interpretable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Shows key trends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57F9E42-504D-AD0A-798D-CE2CCE24CD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816" y="326757"/>
            <a:ext cx="7893184" cy="6328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845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9785</TotalTime>
  <Words>171</Words>
  <Application>Microsoft Macintosh PowerPoint</Application>
  <PresentationFormat>Widescreen</PresentationFormat>
  <Paragraphs>49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ADLaM Display</vt:lpstr>
      <vt:lpstr>Arial</vt:lpstr>
      <vt:lpstr>Calibri</vt:lpstr>
      <vt:lpstr>Calibri Light</vt:lpstr>
      <vt:lpstr>Office Theme</vt:lpstr>
      <vt:lpstr>Data Analysis and Forecasting in the Non-Profit Sector</vt:lpstr>
      <vt:lpstr>Internship Overview</vt:lpstr>
      <vt:lpstr>Fictional Organization</vt:lpstr>
      <vt:lpstr>PowerPoint Presentation</vt:lpstr>
      <vt:lpstr>How Non-profits Work</vt:lpstr>
      <vt:lpstr>Generating Synthetic Data</vt:lpstr>
      <vt:lpstr>PowerPoint Presentation</vt:lpstr>
      <vt:lpstr>Data cleaning &amp; Microsoft PowerBI</vt:lpstr>
      <vt:lpstr>Data Cleaning</vt:lpstr>
      <vt:lpstr>Mathematical Modeling</vt:lpstr>
      <vt:lpstr>Mathematical Modeling</vt:lpstr>
      <vt:lpstr>PowerPoint Presentation</vt:lpstr>
      <vt:lpstr>PowerPoint Presentation</vt:lpstr>
      <vt:lpstr>PowerPoint Presentation</vt:lpstr>
      <vt:lpstr>Linear Regression</vt:lpstr>
      <vt:lpstr>Linear Regression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and Forcasting in the Non-Profit Sector</dc:title>
  <dc:creator>Noah Mancione</dc:creator>
  <cp:lastModifiedBy>Noah Mancione</cp:lastModifiedBy>
  <cp:revision>7</cp:revision>
  <dcterms:created xsi:type="dcterms:W3CDTF">2025-11-22T20:35:13Z</dcterms:created>
  <dcterms:modified xsi:type="dcterms:W3CDTF">2025-12-03T18:15:32Z</dcterms:modified>
</cp:coreProperties>
</file>

<file path=docProps/thumbnail.jpeg>
</file>